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7" r:id="rId5"/>
    <p:sldId id="261" r:id="rId6"/>
    <p:sldId id="269" r:id="rId7"/>
    <p:sldId id="270" r:id="rId8"/>
    <p:sldId id="260" r:id="rId9"/>
    <p:sldId id="262" r:id="rId10"/>
    <p:sldId id="266" r:id="rId11"/>
    <p:sldId id="271" r:id="rId12"/>
    <p:sldId id="274" r:id="rId13"/>
    <p:sldId id="273" r:id="rId14"/>
    <p:sldId id="268" r:id="rId15"/>
    <p:sldId id="263" r:id="rId16"/>
    <p:sldId id="264" r:id="rId17"/>
    <p:sldId id="265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A8"/>
    <a:srgbClr val="129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1921" autoAdjust="0"/>
  </p:normalViewPr>
  <p:slideViewPr>
    <p:cSldViewPr snapToGrid="0">
      <p:cViewPr>
        <p:scale>
          <a:sx n="70" d="100"/>
          <a:sy n="70" d="100"/>
        </p:scale>
        <p:origin x="-738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20118-2213-4781-A4E5-BCB9B1504A9F}" type="datetimeFigureOut">
              <a:rPr lang="pl-PL" smtClean="0"/>
              <a:t>2015-11-09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3B7B9-E4AB-41BB-B1DA-A2D9C4D6A0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147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B7B9-E4AB-41BB-B1DA-A2D9C4D6A085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7717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B7B9-E4AB-41BB-B1DA-A2D9C4D6A085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1649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B7B9-E4AB-41BB-B1DA-A2D9C4D6A085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0948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B7B9-E4AB-41BB-B1DA-A2D9C4D6A085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551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B7B9-E4AB-41BB-B1DA-A2D9C4D6A085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5810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B7B9-E4AB-41BB-B1DA-A2D9C4D6A085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8819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B7B9-E4AB-41BB-B1DA-A2D9C4D6A085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2969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B7B9-E4AB-41BB-B1DA-A2D9C4D6A085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8876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B7B9-E4AB-41BB-B1DA-A2D9C4D6A085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0362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B7B9-E4AB-41BB-B1DA-A2D9C4D6A085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583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B7B9-E4AB-41BB-B1DA-A2D9C4D6A085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8797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B7B9-E4AB-41BB-B1DA-A2D9C4D6A085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6077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B7B9-E4AB-41BB-B1DA-A2D9C4D6A085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6349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08C7-64C4-4233-A4DA-1AF4B631FB29}" type="datetimeFigureOut">
              <a:rPr lang="pl-PL" smtClean="0"/>
              <a:t>2015-11-09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103A-50BF-448E-9AE9-02C9A39DB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3906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08C7-64C4-4233-A4DA-1AF4B631FB29}" type="datetimeFigureOut">
              <a:rPr lang="pl-PL" smtClean="0"/>
              <a:t>2015-11-09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103A-50BF-448E-9AE9-02C9A39DB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9297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08C7-64C4-4233-A4DA-1AF4B631FB29}" type="datetimeFigureOut">
              <a:rPr lang="pl-PL" smtClean="0"/>
              <a:t>2015-11-09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103A-50BF-448E-9AE9-02C9A39DB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844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08C7-64C4-4233-A4DA-1AF4B631FB29}" type="datetimeFigureOut">
              <a:rPr lang="pl-PL" smtClean="0"/>
              <a:t>2015-11-09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103A-50BF-448E-9AE9-02C9A39DB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350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08C7-64C4-4233-A4DA-1AF4B631FB29}" type="datetimeFigureOut">
              <a:rPr lang="pl-PL" smtClean="0"/>
              <a:t>2015-11-09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103A-50BF-448E-9AE9-02C9A39DB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5779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08C7-64C4-4233-A4DA-1AF4B631FB29}" type="datetimeFigureOut">
              <a:rPr lang="pl-PL" smtClean="0"/>
              <a:t>2015-11-09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103A-50BF-448E-9AE9-02C9A39DB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024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08C7-64C4-4233-A4DA-1AF4B631FB29}" type="datetimeFigureOut">
              <a:rPr lang="pl-PL" smtClean="0"/>
              <a:t>2015-11-09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103A-50BF-448E-9AE9-02C9A39DB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7016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08C7-64C4-4233-A4DA-1AF4B631FB29}" type="datetimeFigureOut">
              <a:rPr lang="pl-PL" smtClean="0"/>
              <a:t>2015-11-09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103A-50BF-448E-9AE9-02C9A39DB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9663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08C7-64C4-4233-A4DA-1AF4B631FB29}" type="datetimeFigureOut">
              <a:rPr lang="pl-PL" smtClean="0"/>
              <a:t>2015-11-09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103A-50BF-448E-9AE9-02C9A39DB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9634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08C7-64C4-4233-A4DA-1AF4B631FB29}" type="datetimeFigureOut">
              <a:rPr lang="pl-PL" smtClean="0"/>
              <a:t>2015-11-09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103A-50BF-448E-9AE9-02C9A39DB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245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08C7-64C4-4233-A4DA-1AF4B631FB29}" type="datetimeFigureOut">
              <a:rPr lang="pl-PL" smtClean="0"/>
              <a:t>2015-11-09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103A-50BF-448E-9AE9-02C9A39DB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49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808C7-64C4-4233-A4DA-1AF4B631FB29}" type="datetimeFigureOut">
              <a:rPr lang="pl-PL" smtClean="0"/>
              <a:t>2015-11-09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4103A-50BF-448E-9AE9-02C9A39DB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015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mailto:kwalifikacje@uwc.org.pl" TargetMode="External"/><Relationship Id="rId7" Type="http://schemas.openxmlformats.org/officeDocument/2006/relationships/hyperlink" Target="http://www.facebook.com/towarzystwo.szkol.zjednoczonego.swia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kwalifikacjeuwc2016.tumblr.com/" TargetMode="External"/><Relationship Id="rId5" Type="http://schemas.openxmlformats.org/officeDocument/2006/relationships/hyperlink" Target="http://www.uwc.org.pl/" TargetMode="External"/><Relationship Id="rId4" Type="http://schemas.openxmlformats.org/officeDocument/2006/relationships/hyperlink" Target="mailto:kontakt@uwc.org.p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57625" y="1946119"/>
            <a:ext cx="832961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439"/>
            <a:ext cx="12192000" cy="869794"/>
          </a:xfrm>
        </p:spPr>
        <p:txBody>
          <a:bodyPr>
            <a:normAutofit/>
          </a:bodyPr>
          <a:lstStyle/>
          <a:p>
            <a:r>
              <a:rPr lang="pl-PL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Ucz się tam, gdzie uczy się świat!</a:t>
            </a:r>
            <a:endParaRPr lang="pl-PL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89" y="270456"/>
            <a:ext cx="2213415" cy="2126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7625" y="1946119"/>
            <a:ext cx="8093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Towarzystwo Szkół Zjednoczonego Świata im. 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rof. Pawła Czartoryskiego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742"/>
          <a:stretch/>
        </p:blipFill>
        <p:spPr>
          <a:xfrm>
            <a:off x="3857625" y="393544"/>
            <a:ext cx="8338668" cy="155257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TextBox 2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5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7"/>
          <a:stretch/>
        </p:blipFill>
        <p:spPr>
          <a:xfrm>
            <a:off x="1" y="0"/>
            <a:ext cx="12192000" cy="6362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5"/>
          <a:stretch/>
        </p:blipFill>
        <p:spPr>
          <a:xfrm>
            <a:off x="9022773" y="0"/>
            <a:ext cx="3169227" cy="2195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" b="7840"/>
          <a:stretch/>
        </p:blipFill>
        <p:spPr>
          <a:xfrm>
            <a:off x="9008269" y="4274455"/>
            <a:ext cx="3178968" cy="208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9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1" y="3349520"/>
            <a:ext cx="3561806" cy="26713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3067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Wybrane szkoły ukończone przez naszych stypendystów</a:t>
            </a:r>
            <a:br>
              <a:rPr lang="pl-PL" sz="32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Downside School</a:t>
            </a:r>
            <a:endParaRPr lang="pl-PL" sz="3200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9"/>
          <p:cNvSpPr>
            <a:spLocks noGrp="1"/>
          </p:cNvSpPr>
          <p:nvPr>
            <p:ph sz="half" idx="1"/>
          </p:nvPr>
        </p:nvSpPr>
        <p:spPr>
          <a:xfrm>
            <a:off x="838200" y="1653392"/>
            <a:ext cx="2732314" cy="4026195"/>
          </a:xfrm>
        </p:spPr>
        <p:txBody>
          <a:bodyPr>
            <a:normAutofit/>
          </a:bodyPr>
          <a:lstStyle/>
          <a:p>
            <a:r>
              <a:rPr lang="pl-PL" sz="1800" dirty="0" smtClean="0"/>
              <a:t>Współpraca od 1993r.,</a:t>
            </a:r>
          </a:p>
          <a:p>
            <a:r>
              <a:rPr lang="pl-PL" sz="1800" dirty="0" smtClean="0"/>
              <a:t>450 uczniów w wieku 11-18 lat,</a:t>
            </a:r>
            <a:endParaRPr lang="pl-PL" sz="1800" dirty="0"/>
          </a:p>
          <a:p>
            <a:r>
              <a:rPr lang="pl-PL" sz="1800" dirty="0" smtClean="0"/>
              <a:t>Szkoła koedukacyjna,</a:t>
            </a:r>
          </a:p>
          <a:p>
            <a:r>
              <a:rPr lang="pl-PL" sz="1800" dirty="0" smtClean="0"/>
              <a:t>Jedna z najstarszych </a:t>
            </a:r>
            <a:br>
              <a:rPr lang="pl-PL" sz="1800" dirty="0" smtClean="0"/>
            </a:br>
            <a:r>
              <a:rPr lang="pl-PL" sz="1800" dirty="0" smtClean="0"/>
              <a:t>i </a:t>
            </a:r>
            <a:r>
              <a:rPr lang="pl-PL" sz="1800" dirty="0"/>
              <a:t>najbardziej znanych szkół </a:t>
            </a:r>
            <a:r>
              <a:rPr lang="pl-PL" sz="1800" dirty="0" smtClean="0"/>
              <a:t>katolickich</a:t>
            </a:r>
            <a:br>
              <a:rPr lang="pl-PL" sz="1800" dirty="0" smtClean="0"/>
            </a:br>
            <a:r>
              <a:rPr lang="pl-PL" sz="1800" dirty="0" smtClean="0"/>
              <a:t>w </a:t>
            </a:r>
            <a:r>
              <a:rPr lang="pl-PL" sz="1800" dirty="0"/>
              <a:t>Wielkiej </a:t>
            </a:r>
            <a:r>
              <a:rPr lang="pl-PL" sz="1800" dirty="0" smtClean="0"/>
              <a:t>Brytanii,</a:t>
            </a:r>
          </a:p>
          <a:p>
            <a:r>
              <a:rPr lang="pl-PL" sz="1800" dirty="0" smtClean="0"/>
              <a:t>Położona </a:t>
            </a:r>
            <a:r>
              <a:rPr lang="pl-PL" sz="1800" dirty="0"/>
              <a:t>w zachodnio-południowej Anglii</a:t>
            </a:r>
            <a:r>
              <a:rPr lang="pl-PL" sz="1800" dirty="0" smtClean="0"/>
              <a:t>,</a:t>
            </a:r>
          </a:p>
          <a:p>
            <a:r>
              <a:rPr lang="pl-PL" sz="1800" dirty="0" smtClean="0"/>
              <a:t>Oferuje program A-level.</a:t>
            </a:r>
            <a:endParaRPr lang="pl-PL" sz="1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18" y="1468192"/>
            <a:ext cx="3687519" cy="28424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878" y="1468192"/>
            <a:ext cx="3933237" cy="24319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b="33198"/>
          <a:stretch/>
        </p:blipFill>
        <p:spPr>
          <a:xfrm>
            <a:off x="4135900" y="3900099"/>
            <a:ext cx="4052975" cy="212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8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3067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Wybrane szkoły ukończone przez naszych stypendystów</a:t>
            </a:r>
            <a:br>
              <a:rPr lang="pl-PL" sz="32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Chigwell School</a:t>
            </a:r>
            <a:endParaRPr lang="pl-PL" sz="3200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9"/>
          <p:cNvSpPr>
            <a:spLocks noGrp="1"/>
          </p:cNvSpPr>
          <p:nvPr>
            <p:ph sz="half" idx="1"/>
          </p:nvPr>
        </p:nvSpPr>
        <p:spPr>
          <a:xfrm>
            <a:off x="838200" y="1653392"/>
            <a:ext cx="2732314" cy="4026195"/>
          </a:xfrm>
        </p:spPr>
        <p:txBody>
          <a:bodyPr>
            <a:normAutofit/>
          </a:bodyPr>
          <a:lstStyle/>
          <a:p>
            <a:r>
              <a:rPr lang="pl-PL" sz="1800" dirty="0" smtClean="0"/>
              <a:t>Współpraca od 2005r.,</a:t>
            </a:r>
            <a:endParaRPr lang="pl-PL" sz="1800" dirty="0"/>
          </a:p>
          <a:p>
            <a:r>
              <a:rPr lang="pl-PL" sz="1800" dirty="0"/>
              <a:t>880 uczniów w wieku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4-19 lat,</a:t>
            </a:r>
          </a:p>
          <a:p>
            <a:r>
              <a:rPr lang="pl-PL" sz="1800" dirty="0" smtClean="0"/>
              <a:t>Szkoła koedukacyjna,</a:t>
            </a:r>
          </a:p>
          <a:p>
            <a:r>
              <a:rPr lang="pl-PL" sz="1800" dirty="0" smtClean="0"/>
              <a:t>Szkoła założona </a:t>
            </a:r>
            <a:r>
              <a:rPr lang="pl-PL" sz="1800" dirty="0"/>
              <a:t>w 1629 roku w Chigwell, Essex, w południowo-wschodniej części </a:t>
            </a:r>
            <a:r>
              <a:rPr lang="pl-PL" sz="1800" dirty="0" smtClean="0"/>
              <a:t>Anglii,</a:t>
            </a:r>
          </a:p>
          <a:p>
            <a:r>
              <a:rPr lang="pl-PL" sz="1800" dirty="0" smtClean="0"/>
              <a:t>Usytuowana 40 minut </a:t>
            </a:r>
            <a:r>
              <a:rPr lang="pl-PL" sz="1800" dirty="0"/>
              <a:t>metrem do centrum </a:t>
            </a:r>
            <a:r>
              <a:rPr lang="pl-PL" sz="1800" dirty="0" smtClean="0"/>
              <a:t>Londynu</a:t>
            </a:r>
            <a:r>
              <a:rPr lang="pl-PL" sz="1800" dirty="0"/>
              <a:t>,</a:t>
            </a:r>
            <a:endParaRPr lang="pl-PL" sz="1800" dirty="0" smtClean="0"/>
          </a:p>
          <a:p>
            <a:r>
              <a:rPr lang="pl-PL" sz="1800" dirty="0" smtClean="0"/>
              <a:t>Oferuje program A-level.</a:t>
            </a:r>
            <a:endParaRPr lang="pl-PL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54" y="1468192"/>
            <a:ext cx="4782950" cy="2443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2"/>
          <a:stretch/>
        </p:blipFill>
        <p:spPr>
          <a:xfrm>
            <a:off x="7532914" y="3701789"/>
            <a:ext cx="4130504" cy="19777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89" y="1468192"/>
            <a:ext cx="2978129" cy="22335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3" b="10850"/>
          <a:stretch/>
        </p:blipFill>
        <p:spPr>
          <a:xfrm>
            <a:off x="4381954" y="3686628"/>
            <a:ext cx="3267075" cy="198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692" y="1468192"/>
            <a:ext cx="3604441" cy="27061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3067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Wybrane szkoły ukończone przez naszych stypendystów</a:t>
            </a:r>
            <a:br>
              <a:rPr lang="pl-PL" sz="32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Worth School</a:t>
            </a:r>
            <a:endParaRPr lang="pl-PL" sz="3200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9"/>
          <p:cNvSpPr>
            <a:spLocks noGrp="1"/>
          </p:cNvSpPr>
          <p:nvPr>
            <p:ph sz="half" idx="1"/>
          </p:nvPr>
        </p:nvSpPr>
        <p:spPr>
          <a:xfrm>
            <a:off x="838200" y="1653392"/>
            <a:ext cx="2919562" cy="4026195"/>
          </a:xfrm>
        </p:spPr>
        <p:txBody>
          <a:bodyPr>
            <a:normAutofit/>
          </a:bodyPr>
          <a:lstStyle/>
          <a:p>
            <a:r>
              <a:rPr lang="pl-PL" sz="1800" dirty="0" smtClean="0"/>
              <a:t>Współpraca od 2009r.,</a:t>
            </a:r>
            <a:endParaRPr lang="pl-PL" sz="1800" dirty="0"/>
          </a:p>
          <a:p>
            <a:r>
              <a:rPr lang="pl-PL" sz="1800" dirty="0" smtClean="0"/>
              <a:t>600 uczniów </a:t>
            </a:r>
            <a:r>
              <a:rPr lang="pl-PL" sz="1800" dirty="0"/>
              <a:t>w wieku </a:t>
            </a:r>
            <a:br>
              <a:rPr lang="pl-PL" sz="1800" dirty="0"/>
            </a:br>
            <a:r>
              <a:rPr lang="pl-PL" sz="1800" dirty="0" smtClean="0"/>
              <a:t>11-18 lat,</a:t>
            </a:r>
            <a:r>
              <a:rPr lang="pl-PL" sz="1800" dirty="0"/>
              <a:t> </a:t>
            </a:r>
            <a:r>
              <a:rPr lang="pl-PL" sz="1800" dirty="0" smtClean="0"/>
              <a:t>z </a:t>
            </a:r>
            <a:r>
              <a:rPr lang="pl-PL" sz="1800" dirty="0"/>
              <a:t>czego 240 to uczniowie 6th </a:t>
            </a:r>
            <a:r>
              <a:rPr lang="pl-PL" sz="1800" dirty="0" smtClean="0"/>
              <a:t>Form’u,</a:t>
            </a:r>
          </a:p>
          <a:p>
            <a:r>
              <a:rPr lang="pl-PL" sz="1800" dirty="0" smtClean="0"/>
              <a:t>Realizuje </a:t>
            </a:r>
            <a:r>
              <a:rPr lang="pl-PL" sz="1800" dirty="0"/>
              <a:t>się tam dwa programy: IB oraz </a:t>
            </a:r>
            <a:r>
              <a:rPr lang="pl-PL" sz="1800" dirty="0" smtClean="0"/>
              <a:t>A-levels,</a:t>
            </a:r>
            <a:endParaRPr lang="pl-PL" sz="1800" dirty="0"/>
          </a:p>
          <a:p>
            <a:r>
              <a:rPr lang="pl-PL" sz="1800" dirty="0"/>
              <a:t>80letnia, rzymskokatolicka, koedukacyjna </a:t>
            </a:r>
            <a:r>
              <a:rPr lang="pl-PL" sz="1800" dirty="0" smtClean="0"/>
              <a:t>szkoła,</a:t>
            </a:r>
          </a:p>
          <a:p>
            <a:r>
              <a:rPr lang="pl-PL" sz="1800" dirty="0" smtClean="0"/>
              <a:t>Położona w </a:t>
            </a:r>
            <a:r>
              <a:rPr lang="pl-PL" sz="1800" dirty="0"/>
              <a:t>West </a:t>
            </a:r>
            <a:r>
              <a:rPr lang="pl-PL" sz="1800" dirty="0" smtClean="0"/>
              <a:t>Sussex</a:t>
            </a:r>
            <a:r>
              <a:rPr lang="pl-PL" sz="1600" dirty="0" smtClean="0"/>
              <a:t>, </a:t>
            </a:r>
            <a:r>
              <a:rPr lang="pl-PL" sz="1800" dirty="0"/>
              <a:t>5 km od miasteczka Crawley, pół godziny jazdy pociągiem od centrum Londynu i Brighton. </a:t>
            </a:r>
            <a:endParaRPr lang="pl-PL" sz="1700" dirty="0" smtClean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1" b="12394"/>
          <a:stretch/>
        </p:blipFill>
        <p:spPr>
          <a:xfrm>
            <a:off x="4006544" y="1468192"/>
            <a:ext cx="4174148" cy="2489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715" y="3555714"/>
            <a:ext cx="5255418" cy="2352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r="-10035"/>
          <a:stretch/>
        </p:blipFill>
        <p:spPr>
          <a:xfrm>
            <a:off x="4006544" y="3555714"/>
            <a:ext cx="3925366" cy="23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3067"/>
          </a:xfrm>
        </p:spPr>
        <p:txBody>
          <a:bodyPr/>
          <a:lstStyle/>
          <a:p>
            <a:r>
              <a:rPr lang="pl-PL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Rekrutacja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838200" y="1653392"/>
            <a:ext cx="4725473" cy="4523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7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Stypendia przyznawane są przez Towarzystwo Szkół Zjednoczonego Świata…</a:t>
            </a:r>
            <a:endParaRPr lang="pl-PL" sz="1700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700" dirty="0" smtClean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Towarzystwo Szkół Zjednoczonego Świata im. prof. Pawła Czartoryskiego jest stowarzyszeniem powstałym w 1991 r</a:t>
            </a:r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Od swego powstania Towarzystwo przyznało 404 </a:t>
            </a:r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stypendia (średnia wartość stypendium to ponad 200 000 zł),</a:t>
            </a: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Towarzystwo jest afiliowane przy organizacji szkół międzynarodowych United World Colleges (UWC), istniejącej od roku </a:t>
            </a:r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1962 r., z 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siedzibą w </a:t>
            </a:r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Londynie,</a:t>
            </a: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Działania Towarzystwa nie ograniczają się do prowadzania procesu rekrutacyjnego.</a:t>
            </a: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628326" y="1653392"/>
            <a:ext cx="4898266" cy="4523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7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najciekawszym </a:t>
            </a:r>
            <a:r>
              <a:rPr lang="pl-PL" sz="1700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17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najaktywniejszym </a:t>
            </a:r>
            <a:r>
              <a:rPr lang="pl-PL" sz="1700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licealistom, którzy spełniają </a:t>
            </a:r>
            <a:r>
              <a:rPr lang="pl-PL" sz="17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wymagania formalne:</a:t>
            </a:r>
          </a:p>
          <a:p>
            <a:pPr marL="0" indent="0">
              <a:buNone/>
            </a:pPr>
            <a:endParaRPr lang="pl-PL" sz="1700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I klasa Liceum Ogólnokształcącego (16-17 lat),</a:t>
            </a: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Średnia ocen na świadectwie ukończenia gimnazjum: 4.5,</a:t>
            </a: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Średni wynik z egzaminów gimnazjalnych: 80%,</a:t>
            </a: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Znajomość języka angielskiego na poziomie </a:t>
            </a:r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komunikatywnym,</a:t>
            </a: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Doświadczenia 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w pracy dla innych: społecznej, </a:t>
            </a:r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charytatywnej, 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itp</a:t>
            </a:r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Aktywny 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styl </a:t>
            </a:r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życia, zaagażowanie w kluby sportowe, zajęcia społeczne i kulturalne,</a:t>
            </a:r>
          </a:p>
          <a:p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Ciekawość 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świata i </a:t>
            </a:r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ludzi.</a:t>
            </a: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Isosceles Triangle 15"/>
          <p:cNvSpPr/>
          <p:nvPr/>
        </p:nvSpPr>
        <p:spPr>
          <a:xfrm rot="5400000">
            <a:off x="4082903" y="3505504"/>
            <a:ext cx="4026193" cy="321972"/>
          </a:xfrm>
          <a:prstGeom prst="triangle">
            <a:avLst/>
          </a:prstGeom>
          <a:solidFill>
            <a:srgbClr val="0060A8"/>
          </a:solid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28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5817" y="346386"/>
            <a:ext cx="10793805" cy="1304322"/>
          </a:xfrm>
        </p:spPr>
        <p:txBody>
          <a:bodyPr/>
          <a:lstStyle/>
          <a:p>
            <a:r>
              <a:rPr lang="pl-PL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Towarzystwo Szkół Zjednoczonego Świata</a:t>
            </a:r>
            <a:endParaRPr lang="pl-PL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835908"/>
            <a:ext cx="5181600" cy="4341055"/>
          </a:xfrm>
        </p:spPr>
        <p:txBody>
          <a:bodyPr>
            <a:normAutofit/>
          </a:bodyPr>
          <a:lstStyle/>
          <a:p>
            <a:r>
              <a:rPr lang="pl-PL" sz="2000" dirty="0" smtClean="0"/>
              <a:t>Programy stypendialne w jednych </a:t>
            </a:r>
            <a:br>
              <a:rPr lang="pl-PL" sz="2000" dirty="0" smtClean="0"/>
            </a:br>
            <a:r>
              <a:rPr lang="pl-PL" sz="2000" dirty="0" smtClean="0"/>
              <a:t>z najlepszych szkół średnich na świecie,</a:t>
            </a:r>
          </a:p>
          <a:p>
            <a:r>
              <a:rPr lang="pl-PL" sz="2000" dirty="0" smtClean="0"/>
              <a:t>Program mentorski dla stypendystów </a:t>
            </a:r>
            <a:br>
              <a:rPr lang="pl-PL" sz="2000" dirty="0" smtClean="0"/>
            </a:br>
            <a:r>
              <a:rPr lang="pl-PL" sz="2000" dirty="0" smtClean="0"/>
              <a:t>i pomoc w aplikacjach na najlepsze uczelnie wyższe na całym świecie,</a:t>
            </a:r>
          </a:p>
          <a:p>
            <a:r>
              <a:rPr lang="pl-PL" sz="2000" dirty="0" smtClean="0"/>
              <a:t>Promocja najzdolniejszej młodzieży polskiej,</a:t>
            </a:r>
          </a:p>
          <a:p>
            <a:r>
              <a:rPr lang="pl-PL" sz="2000" dirty="0" smtClean="0"/>
              <a:t>Działalność propagująca pozytywne wzorce edukacyjne w Polsce,</a:t>
            </a:r>
          </a:p>
          <a:p>
            <a:r>
              <a:rPr lang="pl-PL" sz="2000" dirty="0" smtClean="0"/>
              <a:t>Coroczne spotkania absolwentów w Polsce</a:t>
            </a:r>
            <a:br>
              <a:rPr lang="pl-PL" sz="2000" dirty="0" smtClean="0"/>
            </a:br>
            <a:r>
              <a:rPr lang="pl-PL" sz="2000" dirty="0" smtClean="0"/>
              <a:t>i poza nią,</a:t>
            </a:r>
          </a:p>
          <a:p>
            <a:r>
              <a:rPr lang="pl-PL" sz="2000" dirty="0" smtClean="0"/>
              <a:t>Niesamowita sieć kontaktów i długoletnie przyjaźnie z ludźmi z całego świata.</a:t>
            </a:r>
            <a:endParaRPr lang="pl-PL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077" t="-610" r="11572" b="610"/>
          <a:stretch/>
        </p:blipFill>
        <p:spPr>
          <a:xfrm>
            <a:off x="6698336" y="1825625"/>
            <a:ext cx="506007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4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294" y="3948028"/>
            <a:ext cx="3266943" cy="12460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4" y="5126840"/>
            <a:ext cx="3424237" cy="1236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4680" t="-1102" r="14261" b="1031"/>
          <a:stretch/>
        </p:blipFill>
        <p:spPr>
          <a:xfrm>
            <a:off x="8925226" y="5110384"/>
            <a:ext cx="3271234" cy="1248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281" y="3946676"/>
            <a:ext cx="3612219" cy="24168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5817" y="346386"/>
            <a:ext cx="10793805" cy="1304322"/>
          </a:xfrm>
        </p:spPr>
        <p:txBody>
          <a:bodyPr/>
          <a:lstStyle/>
          <a:p>
            <a:r>
              <a:rPr lang="pl-PL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 absolwenci</a:t>
            </a:r>
            <a:endParaRPr lang="pl-PL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8896" y="1527552"/>
            <a:ext cx="5240629" cy="2156543"/>
          </a:xfrm>
        </p:spPr>
        <p:txBody>
          <a:bodyPr>
            <a:normAutofit fontScale="92500"/>
          </a:bodyPr>
          <a:lstStyle/>
          <a:p>
            <a:r>
              <a:rPr lang="pl-PL" sz="1800" dirty="0" smtClean="0"/>
              <a:t>70% stypendystów uzyskało miejsca </a:t>
            </a:r>
            <a:r>
              <a:rPr lang="pl-PL" sz="1800" dirty="0"/>
              <a:t>na renomowanych, zagranicznych uczelniach wyższych, głównie w USA i Wielkiej </a:t>
            </a:r>
            <a:r>
              <a:rPr lang="pl-PL" sz="1800" dirty="0" smtClean="0"/>
              <a:t>Brytanii,</a:t>
            </a:r>
          </a:p>
          <a:p>
            <a:r>
              <a:rPr lang="pl-PL" sz="1800" dirty="0" smtClean="0"/>
              <a:t>25</a:t>
            </a:r>
            <a:r>
              <a:rPr lang="pl-PL" sz="1800" dirty="0"/>
              <a:t>% stypendystów ukończyło studia na Top10 uczelni na świecie, w tym </a:t>
            </a:r>
            <a:r>
              <a:rPr lang="pl-PL" sz="1800" dirty="0" smtClean="0"/>
              <a:t>Harvard, Oxford, Cambridge,</a:t>
            </a:r>
          </a:p>
          <a:p>
            <a:r>
              <a:rPr lang="pl-PL" sz="1800" dirty="0" smtClean="0"/>
              <a:t>Po ukończeniu studiów pracują w ciekawych zawodach a w czasie wolnym realizują swoje intrygujące pasje.</a:t>
            </a:r>
            <a:endParaRPr lang="pl-PL" sz="1400" dirty="0" smtClean="0"/>
          </a:p>
          <a:p>
            <a:pPr lvl="1"/>
            <a:endParaRPr lang="pl-PL" sz="1400" dirty="0" smtClean="0"/>
          </a:p>
          <a:p>
            <a:pPr lvl="1">
              <a:buFontTx/>
              <a:buChar char="-"/>
            </a:pPr>
            <a:endParaRPr lang="pl-PL" sz="1400" dirty="0"/>
          </a:p>
        </p:txBody>
      </p:sp>
      <p:sp>
        <p:nvSpPr>
          <p:cNvPr id="8" name="Content Placeholder 1"/>
          <p:cNvSpPr>
            <a:spLocks noGrp="1"/>
          </p:cNvSpPr>
          <p:nvPr>
            <p:ph sz="half" idx="1"/>
          </p:nvPr>
        </p:nvSpPr>
        <p:spPr>
          <a:xfrm>
            <a:off x="6297769" y="1219200"/>
            <a:ext cx="5331853" cy="2715892"/>
          </a:xfrm>
        </p:spPr>
        <p:txBody>
          <a:bodyPr>
            <a:normAutofit/>
          </a:bodyPr>
          <a:lstStyle/>
          <a:p>
            <a:r>
              <a:rPr lang="pl-PL" sz="1400" dirty="0" smtClean="0"/>
              <a:t>Paweł Urbański (RCN ’99-’01) pracuje jako informatyk i ekonomista, w wolnym czasie gra w golfa i zdobywa koronę Ziemi,</a:t>
            </a:r>
          </a:p>
          <a:p>
            <a:r>
              <a:rPr lang="pl-PL" sz="1400" dirty="0" smtClean="0"/>
              <a:t>Joanna Kamińska (MIL ’98-’00) pracuje w Parlamencie Europejskim, a w wolnym czasie pisze książki, analizując sytuację gospodarczo-polityczną w Europie,</a:t>
            </a:r>
          </a:p>
          <a:p>
            <a:r>
              <a:rPr lang="pl-PL" sz="1400" dirty="0" smtClean="0"/>
              <a:t>Małgorzata Celuch (AC ’81-’83) wykłada na Politechnice Warszawskiej i jest jednym z twórców </a:t>
            </a:r>
            <a:r>
              <a:rPr lang="pl-PL" sz="1400" dirty="0"/>
              <a:t>oprogramowania QuickWave, </a:t>
            </a:r>
            <a:r>
              <a:rPr lang="pl-PL" sz="1400" dirty="0" smtClean="0"/>
              <a:t>które jest </a:t>
            </a:r>
            <a:r>
              <a:rPr lang="pl-PL" sz="1400" dirty="0"/>
              <a:t>do dziś </a:t>
            </a:r>
            <a:r>
              <a:rPr lang="pl-PL" sz="1400" dirty="0" smtClean="0"/>
              <a:t>używane </a:t>
            </a:r>
            <a:r>
              <a:rPr lang="pl-PL" sz="1400" dirty="0"/>
              <a:t>w laboratoriach </a:t>
            </a:r>
            <a:r>
              <a:rPr lang="pl-PL" sz="1400" dirty="0" smtClean="0"/>
              <a:t>NASA,</a:t>
            </a:r>
          </a:p>
          <a:p>
            <a:r>
              <a:rPr lang="pl-PL" sz="1400" dirty="0" smtClean="0"/>
              <a:t>Anna Kosińska (DOW ’08-’10) po ukończeniu studiów na Uniwersytecie w Cambridge nadzoruje program SmartUp Adamed, pracując na rzecz popularyzacji nauki na najlepszych uczelniach.</a:t>
            </a:r>
          </a:p>
          <a:p>
            <a:pPr>
              <a:buFontTx/>
              <a:buChar char="-"/>
            </a:pPr>
            <a:endParaRPr lang="pl-PL" sz="1400" dirty="0"/>
          </a:p>
          <a:p>
            <a:pPr lvl="1">
              <a:buFontTx/>
              <a:buChar char="-"/>
            </a:pPr>
            <a:endParaRPr lang="pl-PL" sz="1400" dirty="0" smtClean="0"/>
          </a:p>
          <a:p>
            <a:pPr lvl="1">
              <a:buFontTx/>
              <a:buChar char="-"/>
            </a:pPr>
            <a:endParaRPr lang="pl-PL" sz="1400" dirty="0" smtClean="0"/>
          </a:p>
          <a:p>
            <a:pPr lvl="1">
              <a:buFontTx/>
              <a:buChar char="-"/>
            </a:pPr>
            <a:endParaRPr lang="pl-PL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5386" t="1074" r="13554"/>
          <a:stretch/>
        </p:blipFill>
        <p:spPr>
          <a:xfrm>
            <a:off x="0" y="3947463"/>
            <a:ext cx="3271233" cy="11848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2673" b="6890"/>
          <a:stretch/>
        </p:blipFill>
        <p:spPr>
          <a:xfrm>
            <a:off x="3046859" y="3948740"/>
            <a:ext cx="2890369" cy="2411117"/>
          </a:xfrm>
          <a:prstGeom prst="rect">
            <a:avLst/>
          </a:prstGeom>
        </p:spPr>
      </p:pic>
      <p:sp>
        <p:nvSpPr>
          <p:cNvPr id="16" name="Isosceles Triangle 15"/>
          <p:cNvSpPr/>
          <p:nvPr/>
        </p:nvSpPr>
        <p:spPr>
          <a:xfrm rot="5400000">
            <a:off x="4984402" y="2373375"/>
            <a:ext cx="2025378" cy="193053"/>
          </a:xfrm>
          <a:prstGeom prst="triangle">
            <a:avLst/>
          </a:prstGeom>
          <a:solidFill>
            <a:srgbClr val="0060A8"/>
          </a:solid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738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5817" y="346386"/>
            <a:ext cx="10793805" cy="1304322"/>
          </a:xfrm>
        </p:spPr>
        <p:txBody>
          <a:bodyPr/>
          <a:lstStyle/>
          <a:p>
            <a:r>
              <a:rPr lang="pl-PL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</a:t>
            </a:r>
            <a:endParaRPr lang="pl-PL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8897" y="1992696"/>
            <a:ext cx="5716492" cy="3828682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pl-PL" dirty="0" smtClean="0"/>
              <a:t>Adresy e-mail Towarzystwa:</a:t>
            </a:r>
          </a:p>
          <a:p>
            <a:pPr marL="457200" lvl="1" indent="0">
              <a:buNone/>
            </a:pPr>
            <a:r>
              <a:rPr lang="pl-PL" dirty="0" smtClean="0">
                <a:hlinkClick r:id="rId3"/>
              </a:rPr>
              <a:t>kwalifikacje@uwc.org.pl</a:t>
            </a:r>
            <a:endParaRPr lang="pl-PL" dirty="0" smtClean="0"/>
          </a:p>
          <a:p>
            <a:pPr marL="457200" lvl="1" indent="0">
              <a:buNone/>
            </a:pPr>
            <a:r>
              <a:rPr lang="pl-PL" dirty="0" smtClean="0">
                <a:hlinkClick r:id="rId4"/>
              </a:rPr>
              <a:t>kontakt@uwc.org.pl</a:t>
            </a:r>
            <a:endParaRPr lang="pl-PL" dirty="0" smtClean="0"/>
          </a:p>
          <a:p>
            <a:pPr marL="457200" lvl="1" indent="0">
              <a:buNone/>
            </a:pPr>
            <a:endParaRPr lang="pl-PL" dirty="0" smtClean="0"/>
          </a:p>
          <a:p>
            <a:pPr marL="457200" lvl="1" indent="0">
              <a:buNone/>
            </a:pPr>
            <a:r>
              <a:rPr lang="pl-PL" dirty="0" smtClean="0"/>
              <a:t>Linki:</a:t>
            </a:r>
          </a:p>
          <a:p>
            <a:pPr marL="457200" lvl="1" indent="0">
              <a:buNone/>
            </a:pPr>
            <a:r>
              <a:rPr lang="pl-PL" dirty="0" smtClean="0">
                <a:hlinkClick r:id="rId5"/>
              </a:rPr>
              <a:t>www.uwc.org.pl</a:t>
            </a:r>
            <a:endParaRPr lang="pl-PL" dirty="0" smtClean="0"/>
          </a:p>
          <a:p>
            <a:pPr marL="457200" lvl="1" indent="0">
              <a:buNone/>
            </a:pPr>
            <a:r>
              <a:rPr lang="pl-PL" dirty="0" smtClean="0">
                <a:hlinkClick r:id="rId6"/>
              </a:rPr>
              <a:t>http://kwalifikacjeuwc2016.tumblr.com/</a:t>
            </a:r>
            <a:endParaRPr lang="pl-PL" dirty="0" smtClean="0"/>
          </a:p>
          <a:p>
            <a:pPr marL="457200" lvl="1" indent="0">
              <a:buNone/>
            </a:pPr>
            <a:r>
              <a:rPr lang="pl-PL" dirty="0" smtClean="0">
                <a:hlinkClick r:id="rId7"/>
              </a:rPr>
              <a:t>www.facebook.com/towarzystwo.szkol.zjednoczonego.swiat</a:t>
            </a:r>
            <a:endParaRPr lang="pl-PL" dirty="0" smtClean="0"/>
          </a:p>
          <a:p>
            <a:pPr marL="457200" lvl="1" indent="0">
              <a:buNone/>
            </a:pPr>
            <a:endParaRPr lang="pl-PL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t="1828"/>
          <a:stretch/>
        </p:blipFill>
        <p:spPr>
          <a:xfrm>
            <a:off x="6295389" y="1542048"/>
            <a:ext cx="5334233" cy="401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33074"/>
          </a:xfrm>
        </p:spPr>
        <p:txBody>
          <a:bodyPr>
            <a:normAutofit/>
          </a:bodyPr>
          <a:lstStyle/>
          <a:p>
            <a:pPr marL="0" lvl="0" indent="0" algn="ctr" hangingPunct="0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pl-PL" sz="5600" dirty="0" smtClean="0">
                <a:solidFill>
                  <a:srgbClr val="0060A8"/>
                </a:solidFill>
                <a:latin typeface="Bliss" panose="02000506030000020004" pitchFamily="2" charset="0"/>
                <a:ea typeface="Arial Unicode MS" pitchFamily="2"/>
                <a:cs typeface="Arial Unicode MS" pitchFamily="2"/>
              </a:rPr>
              <a:t>UNITED WORLD COLLEGES</a:t>
            </a:r>
            <a:endParaRPr lang="pl-PL" sz="5600" dirty="0">
              <a:solidFill>
                <a:srgbClr val="0060A8"/>
              </a:solidFill>
              <a:latin typeface="Bliss" panose="02000506030000020004" pitchFamily="2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0" b="33786"/>
          <a:stretch/>
        </p:blipFill>
        <p:spPr>
          <a:xfrm>
            <a:off x="2664618" y="2758699"/>
            <a:ext cx="6858000" cy="195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2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5818" y="346386"/>
            <a:ext cx="10515600" cy="1304322"/>
          </a:xfrm>
        </p:spPr>
        <p:txBody>
          <a:bodyPr/>
          <a:lstStyle/>
          <a:p>
            <a:r>
              <a:rPr lang="pl-PL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Czym jest ruch United World Colleges?</a:t>
            </a:r>
            <a:endParaRPr lang="pl-PL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11828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sz="2000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Globalna pozarządowa organizacja edukacyjna</a:t>
            </a:r>
            <a:r>
              <a:rPr lang="pl-PL" sz="20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indent="0">
              <a:buNone/>
            </a:pPr>
            <a:endParaRPr lang="pl-PL" sz="2000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Przyznaje stypendia najzdolniejszym uczniom z ponad 70 krajów,</a:t>
            </a:r>
          </a:p>
          <a:p>
            <a:pPr>
              <a:buFontTx/>
              <a:buChar char="-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Istnieje od ponad 40 lat,</a:t>
            </a:r>
          </a:p>
          <a:p>
            <a:pPr>
              <a:buFontTx/>
              <a:buChar char="-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Jest objęta patronatem m.in. Nelsona Mandeli.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8214339" y="1825625"/>
            <a:ext cx="3137079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sz="2000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promująca szacunek dla innych.</a:t>
            </a:r>
          </a:p>
          <a:p>
            <a:pPr marL="0" indent="0">
              <a:buNone/>
            </a:pPr>
            <a:endParaRPr lang="pl-PL" sz="2000" dirty="0" smtClean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Silny element prac społecznych odzwierciedlający idee wielokulturowości, odpowiedzialności i szacunku dla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innych,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Celem jest kształtowanie charakterów młodych ludzi poprzez propagowanie przyjaźni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międzynarodowych,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Równolegle z wolontariatem i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poznawaniem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świata poprzez kontakty z innymi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nastolatkami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 różnych krajów, uczniowie realizują dwuletni program IB (matury międzynarodowej). </a:t>
            </a:r>
          </a:p>
          <a:p>
            <a:pPr>
              <a:buFontTx/>
              <a:buChar char="-"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6089" y="1822450"/>
            <a:ext cx="3438660" cy="4186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pl-PL" sz="1700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posiądająca 15 szkół na 4 kontynentach…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pl-PL" sz="1700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1</a:t>
            </a:r>
            <a:r>
              <a:rPr lang="pl-PL" sz="1400" b="0" i="0" u="none" strike="noStrike" baseline="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. UWC Adriatic</a:t>
            </a:r>
            <a:r>
              <a:rPr lang="pl-PL" sz="1400" b="0" i="0" u="none" strike="noStrike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– Włochy </a:t>
            </a:r>
            <a:r>
              <a:rPr lang="pl-PL" sz="1400" b="0" i="0" u="none" strike="noStrike" baseline="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			</a:t>
            </a:r>
          </a:p>
          <a:p>
            <a:pPr lvl="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400" b="0" i="0" u="none" strike="noStrike" baseline="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2. UWC Atlantic – Walia		</a:t>
            </a:r>
            <a:endParaRPr lang="pl-PL" sz="1400" dirty="0">
              <a:latin typeface="Arial" pitchFamily="18"/>
              <a:ea typeface="Arial Unicode MS" pitchFamily="2"/>
              <a:cs typeface="Arial Unicode MS" pitchFamily="2"/>
            </a:endParaRPr>
          </a:p>
          <a:p>
            <a:pPr lvl="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400" b="0" i="0" u="none" strike="noStrike" baseline="0" dirty="0" smtClean="0">
                <a:ln>
                  <a:noFill/>
                </a:ln>
                <a:latin typeface="Arial" pitchFamily="18"/>
                <a:ea typeface="SimSun" pitchFamily="2"/>
                <a:cs typeface="SimSun" pitchFamily="2"/>
              </a:rPr>
              <a:t>3. UWC Costa Rica – Kostaryka		</a:t>
            </a:r>
            <a:endParaRPr lang="pl-PL" sz="1400" dirty="0">
              <a:latin typeface="Arial" pitchFamily="18"/>
              <a:ea typeface="SimSun" pitchFamily="2"/>
              <a:cs typeface="SimSun" pitchFamily="2"/>
            </a:endParaRPr>
          </a:p>
          <a:p>
            <a:pPr lvl="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400" b="0" i="0" u="none" strike="noStrike" baseline="0" dirty="0" smtClean="0">
                <a:ln>
                  <a:noFill/>
                </a:ln>
                <a:latin typeface="Arial" pitchFamily="18"/>
                <a:ea typeface="SimSun" pitchFamily="2"/>
                <a:cs typeface="SimSun" pitchFamily="2"/>
              </a:rPr>
              <a:t>4. Li Po Chun UWC – Hongkong		</a:t>
            </a:r>
            <a:endParaRPr lang="pl-PL" sz="1400" dirty="0">
              <a:latin typeface="Arial" pitchFamily="18"/>
              <a:ea typeface="SimSun" pitchFamily="2"/>
              <a:cs typeface="SimSun" pitchFamily="2"/>
            </a:endParaRPr>
          </a:p>
          <a:p>
            <a:pPr lvl="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400" b="0" i="0" u="none" strike="noStrike" baseline="0" dirty="0" smtClean="0">
                <a:ln>
                  <a:noFill/>
                </a:ln>
                <a:latin typeface="Arial" pitchFamily="18"/>
                <a:ea typeface="SimSun" pitchFamily="2"/>
                <a:cs typeface="SimSun" pitchFamily="2"/>
              </a:rPr>
              <a:t>5. Mahindra UWC – Indie</a:t>
            </a:r>
          </a:p>
          <a:p>
            <a:pPr lvl="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400" b="0" i="0" u="none" strike="noStrike" baseline="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6. UWC Maastricht – Holandia</a:t>
            </a:r>
          </a:p>
          <a:p>
            <a:pPr lvl="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400" b="0" i="0" u="none" strike="noStrike" baseline="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7. UWC Mostar – Bośnia i Hercegowina</a:t>
            </a:r>
          </a:p>
          <a:p>
            <a:pPr lvl="0" hangingPunct="0">
              <a:lnSpc>
                <a:spcPct val="93000"/>
              </a:lnSpc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400" b="0" i="0" u="none" strike="noStrike" baseline="0" dirty="0" smtClean="0">
                <a:ln>
                  <a:noFill/>
                </a:ln>
                <a:latin typeface="Arial" pitchFamily="18"/>
                <a:ea typeface="SimSun" pitchFamily="2"/>
                <a:cs typeface="SimSun" pitchFamily="2"/>
              </a:rPr>
              <a:t>8. Pearson UWC – Kanada</a:t>
            </a:r>
          </a:p>
          <a:p>
            <a:pPr lvl="0" hangingPunct="0">
              <a:lnSpc>
                <a:spcPct val="93000"/>
              </a:lnSpc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400" b="0" i="0" u="none" strike="noStrike" baseline="0" dirty="0" smtClean="0">
                <a:ln>
                  <a:noFill/>
                </a:ln>
                <a:latin typeface="Arial" pitchFamily="18"/>
                <a:ea typeface="SimSun" pitchFamily="2"/>
                <a:cs typeface="SimSun" pitchFamily="2"/>
              </a:rPr>
              <a:t>9. Red Cross Nordic UWC – Norwegia</a:t>
            </a:r>
          </a:p>
          <a:p>
            <a:pPr lvl="0" hangingPunct="0">
              <a:lnSpc>
                <a:spcPct val="93000"/>
              </a:lnSpc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400" b="0" i="0" u="none" strike="noStrike" baseline="0" dirty="0" smtClean="0">
                <a:ln>
                  <a:noFill/>
                </a:ln>
                <a:latin typeface="Arial" pitchFamily="18"/>
                <a:ea typeface="SimSun" pitchFamily="2"/>
                <a:cs typeface="SimSun" pitchFamily="2"/>
              </a:rPr>
              <a:t>10. South East Asia College – Singapur</a:t>
            </a:r>
          </a:p>
          <a:p>
            <a:pPr lvl="0" hangingPunct="0">
              <a:lnSpc>
                <a:spcPct val="93000"/>
              </a:lnSpc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400" b="0" i="0" u="none" strike="noStrike" baseline="0" dirty="0" smtClean="0">
                <a:ln>
                  <a:noFill/>
                </a:ln>
                <a:latin typeface="Arial" pitchFamily="18"/>
                <a:ea typeface="SimSun" pitchFamily="2"/>
                <a:cs typeface="SimSun" pitchFamily="2"/>
              </a:rPr>
              <a:t>11. UWC-USA </a:t>
            </a: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– USA</a:t>
            </a:r>
            <a:endParaRPr lang="pl-PL" sz="1400" b="0" i="0" u="none" strike="noStrike" baseline="0" dirty="0" smtClean="0">
              <a:ln>
                <a:noFill/>
              </a:ln>
              <a:latin typeface="Arial" pitchFamily="18"/>
              <a:ea typeface="SimSun" pitchFamily="2"/>
              <a:cs typeface="SimSun" pitchFamily="2"/>
            </a:endParaRPr>
          </a:p>
          <a:p>
            <a:pPr lvl="0" hangingPunct="0">
              <a:lnSpc>
                <a:spcPct val="93000"/>
              </a:lnSpc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400" b="0" i="0" u="none" strike="noStrike" baseline="0" dirty="0" smtClean="0">
                <a:ln>
                  <a:noFill/>
                </a:ln>
                <a:latin typeface="Arial" pitchFamily="18"/>
                <a:ea typeface="SimSun" pitchFamily="2"/>
                <a:cs typeface="SimSun" pitchFamily="2"/>
              </a:rPr>
              <a:t>12. Robert Bosch</a:t>
            </a:r>
            <a:r>
              <a:rPr lang="pl-PL" sz="1400" b="0" i="0" u="none" strike="noStrike" dirty="0" smtClean="0">
                <a:ln>
                  <a:noFill/>
                </a:ln>
                <a:latin typeface="Arial" pitchFamily="18"/>
                <a:ea typeface="SimSun" pitchFamily="2"/>
                <a:cs typeface="SimSun" pitchFamily="2"/>
              </a:rPr>
              <a:t> </a:t>
            </a:r>
            <a:r>
              <a:rPr lang="pl-PL" sz="1400" b="0" i="0" u="none" strike="noStrike" baseline="0" dirty="0" smtClean="0">
                <a:ln>
                  <a:noFill/>
                </a:ln>
                <a:latin typeface="Arial" pitchFamily="18"/>
                <a:ea typeface="SimSun" pitchFamily="2"/>
                <a:cs typeface="SimSun" pitchFamily="2"/>
              </a:rPr>
              <a:t>UWC </a:t>
            </a: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– Niemcy</a:t>
            </a:r>
            <a:endParaRPr lang="pl-PL" sz="1400" b="0" i="0" u="none" strike="noStrike" baseline="0" dirty="0" smtClean="0">
              <a:ln>
                <a:noFill/>
              </a:ln>
              <a:latin typeface="Arial" pitchFamily="18"/>
              <a:ea typeface="SimSun" pitchFamily="2"/>
              <a:cs typeface="SimSun" pitchFamily="2"/>
            </a:endParaRPr>
          </a:p>
          <a:p>
            <a:pPr lvl="0" hangingPunct="0">
              <a:lnSpc>
                <a:spcPct val="93000"/>
              </a:lnSpc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400" b="0" i="0" u="none" strike="noStrike" baseline="0" dirty="0" smtClean="0">
                <a:ln>
                  <a:noFill/>
                </a:ln>
                <a:latin typeface="Arial" pitchFamily="18"/>
                <a:ea typeface="SimSun" pitchFamily="2"/>
                <a:cs typeface="SimSun" pitchFamily="2"/>
              </a:rPr>
              <a:t>13. Dilijan UWC – Armenia</a:t>
            </a:r>
          </a:p>
          <a:p>
            <a:pPr lvl="0" hangingPunct="0">
              <a:lnSpc>
                <a:spcPct val="93000"/>
              </a:lnSpc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14. UWC Changshu</a:t>
            </a: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China –</a:t>
            </a: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Chiny</a:t>
            </a:r>
            <a:endParaRPr lang="pl-PL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400" b="0" i="0" u="none" strike="noStrike" baseline="0" dirty="0" smtClean="0">
                <a:ln>
                  <a:noFill/>
                </a:ln>
                <a:latin typeface="Arial" panose="020B0604020202020204" pitchFamily="34" charset="0"/>
                <a:ea typeface="SimSun" pitchFamily="2"/>
                <a:cs typeface="Arial" panose="020B0604020202020204" pitchFamily="34" charset="0"/>
              </a:rPr>
              <a:t>15</a:t>
            </a: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Waterford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Kamhlaba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UWCSA</a:t>
            </a: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– Swaziland 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35818" y="2356831"/>
            <a:ext cx="3089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261562" y="2356831"/>
            <a:ext cx="3089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56089" y="2356831"/>
            <a:ext cx="34386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I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43" y="4351181"/>
            <a:ext cx="16383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8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uwccostarica.org/sites/default/files/mapa-uwc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"/>
          <a:stretch/>
        </p:blipFill>
        <p:spPr bwMode="auto">
          <a:xfrm>
            <a:off x="141668" y="-1"/>
            <a:ext cx="11872686" cy="636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4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3497943"/>
            <a:ext cx="3417898" cy="22691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3067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Wybrane szkoły ukończone przez naszych stypendystów</a:t>
            </a:r>
            <a:br>
              <a:rPr lang="pl-PL" sz="32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College</a:t>
            </a:r>
            <a:endParaRPr lang="pl-PL" sz="3200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838200" y="1653392"/>
            <a:ext cx="2732314" cy="4026195"/>
          </a:xfrm>
        </p:spPr>
        <p:txBody>
          <a:bodyPr>
            <a:normAutofit fontScale="92500" lnSpcReduction="20000"/>
          </a:bodyPr>
          <a:lstStyle/>
          <a:p>
            <a:r>
              <a:rPr lang="pl-PL" sz="1800" dirty="0" smtClean="0"/>
              <a:t>Założony </a:t>
            </a:r>
            <a:r>
              <a:rPr lang="pl-PL" sz="1800" dirty="0"/>
              <a:t>w 1962 r</a:t>
            </a:r>
            <a:r>
              <a:rPr lang="pl-PL" sz="1800" dirty="0" smtClean="0"/>
              <a:t>.,</a:t>
            </a:r>
            <a:endParaRPr lang="pl-PL" sz="1800" dirty="0"/>
          </a:p>
          <a:p>
            <a:r>
              <a:rPr lang="pl-PL" sz="1800" dirty="0" smtClean="0"/>
              <a:t>Pierwsza </a:t>
            </a:r>
            <a:r>
              <a:rPr lang="pl-PL" sz="1800" dirty="0"/>
              <a:t>szkoła na świecie oferująca program </a:t>
            </a:r>
            <a:r>
              <a:rPr lang="pl-PL" sz="1800" dirty="0" smtClean="0"/>
              <a:t>IB,</a:t>
            </a:r>
            <a:endParaRPr lang="pl-PL" sz="1800" dirty="0"/>
          </a:p>
          <a:p>
            <a:r>
              <a:rPr lang="pl-PL" sz="1800" dirty="0" smtClean="0"/>
              <a:t>350 </a:t>
            </a:r>
            <a:r>
              <a:rPr lang="pl-PL" sz="1800" dirty="0"/>
              <a:t>uczniów w wieku </a:t>
            </a:r>
            <a:br>
              <a:rPr lang="pl-PL" sz="1800" dirty="0"/>
            </a:br>
            <a:r>
              <a:rPr lang="pl-PL" sz="1800" dirty="0" smtClean="0"/>
              <a:t>16-19 lat, </a:t>
            </a:r>
            <a:endParaRPr lang="pl-PL" sz="1800" dirty="0"/>
          </a:p>
          <a:p>
            <a:r>
              <a:rPr lang="pl-PL" sz="1800" dirty="0" smtClean="0"/>
              <a:t>Olbrzymia </a:t>
            </a:r>
            <a:r>
              <a:rPr lang="pl-PL" sz="1800" dirty="0"/>
              <a:t>biblioteka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z </a:t>
            </a:r>
            <a:r>
              <a:rPr lang="pl-PL" sz="1800" dirty="0"/>
              <a:t>25 tysiącami </a:t>
            </a:r>
            <a:r>
              <a:rPr lang="pl-PL" sz="1800" dirty="0" smtClean="0"/>
              <a:t>książek, </a:t>
            </a:r>
            <a:endParaRPr lang="pl-PL" sz="1800" dirty="0"/>
          </a:p>
          <a:p>
            <a:r>
              <a:rPr lang="pl-PL" sz="1800" dirty="0" smtClean="0"/>
              <a:t>Uczniowie </a:t>
            </a:r>
            <a:r>
              <a:rPr lang="pl-PL" sz="1800" dirty="0"/>
              <a:t>mają szansę </a:t>
            </a:r>
            <a:r>
              <a:rPr lang="pl-PL" sz="1800" dirty="0" smtClean="0"/>
              <a:t>uczestniczyć </a:t>
            </a:r>
            <a:r>
              <a:rPr lang="pl-PL" sz="1800" dirty="0"/>
              <a:t>w bieżących działaniach straży </a:t>
            </a:r>
            <a:r>
              <a:rPr lang="pl-PL" sz="1800" dirty="0" smtClean="0"/>
              <a:t>przybrzeżnej,</a:t>
            </a:r>
            <a:endParaRPr lang="pl-PL" sz="1800" dirty="0"/>
          </a:p>
          <a:p>
            <a:r>
              <a:rPr lang="pl-PL" sz="1800" dirty="0" smtClean="0"/>
              <a:t>Malowniczo położony </a:t>
            </a:r>
            <a:br>
              <a:rPr lang="pl-PL" sz="1800" dirty="0" smtClean="0"/>
            </a:br>
            <a:r>
              <a:rPr lang="pl-PL" sz="1800" dirty="0" smtClean="0"/>
              <a:t>w 12-wiecznym </a:t>
            </a:r>
            <a:r>
              <a:rPr lang="pl-PL" sz="1800" dirty="0"/>
              <a:t>zamku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St </a:t>
            </a:r>
            <a:r>
              <a:rPr lang="pl-PL" sz="1800" dirty="0"/>
              <a:t>Donats Castle nad kanałem Bristolskim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w Walii.</a:t>
            </a:r>
            <a:endParaRPr lang="pl-PL" sz="1800" dirty="0"/>
          </a:p>
          <a:p>
            <a:pPr marL="0" indent="0">
              <a:buNone/>
            </a:pPr>
            <a:endParaRPr lang="pl-PL" sz="1700" dirty="0" smtClean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18" y="1429653"/>
            <a:ext cx="3456853" cy="2592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971" y="1429652"/>
            <a:ext cx="4085556" cy="21553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17" y="3589283"/>
            <a:ext cx="4124512" cy="217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5"/>
          <a:stretch/>
        </p:blipFill>
        <p:spPr>
          <a:xfrm>
            <a:off x="8317132" y="3634071"/>
            <a:ext cx="3352800" cy="2143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9" y="1468192"/>
            <a:ext cx="4220936" cy="2226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86" y="1461738"/>
            <a:ext cx="3354314" cy="22408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3067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Wybrane szkoły ukończone przez naszych stypendystów</a:t>
            </a:r>
            <a:br>
              <a:rPr lang="pl-PL" sz="32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Po Chun College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838200" y="1653392"/>
            <a:ext cx="2732314" cy="4026195"/>
          </a:xfrm>
        </p:spPr>
        <p:txBody>
          <a:bodyPr>
            <a:normAutofit lnSpcReduction="10000"/>
          </a:bodyPr>
          <a:lstStyle/>
          <a:p>
            <a:r>
              <a:rPr lang="pl-PL" sz="1800" dirty="0" smtClean="0"/>
              <a:t>Założony </a:t>
            </a:r>
            <a:r>
              <a:rPr lang="pl-PL" sz="1800" dirty="0"/>
              <a:t>w 1992 r</a:t>
            </a:r>
            <a:r>
              <a:rPr lang="pl-PL" sz="1800" dirty="0" smtClean="0"/>
              <a:t>.,</a:t>
            </a:r>
            <a:endParaRPr lang="pl-PL" sz="1800" dirty="0"/>
          </a:p>
          <a:p>
            <a:r>
              <a:rPr lang="pl-PL" sz="1800" dirty="0" smtClean="0"/>
              <a:t>250 </a:t>
            </a:r>
            <a:r>
              <a:rPr lang="pl-PL" sz="1800" dirty="0"/>
              <a:t>uczniów w wieku 16-19 </a:t>
            </a:r>
            <a:r>
              <a:rPr lang="pl-PL" sz="1800" dirty="0" smtClean="0"/>
              <a:t>lat,</a:t>
            </a:r>
            <a:endParaRPr lang="pl-PL" sz="1800" dirty="0"/>
          </a:p>
          <a:p>
            <a:r>
              <a:rPr lang="pl-PL" sz="1800" dirty="0" smtClean="0"/>
              <a:t>Wszyscy </a:t>
            </a:r>
            <a:r>
              <a:rPr lang="pl-PL" sz="1800" dirty="0"/>
              <a:t>pierwszoroczni studenci wyjeżdżają </a:t>
            </a:r>
            <a:r>
              <a:rPr lang="pl-PL" sz="1800" dirty="0" smtClean="0"/>
              <a:t>na tydzień </a:t>
            </a:r>
            <a:r>
              <a:rPr lang="pl-PL" sz="1800" dirty="0"/>
              <a:t>do Chin albo innych krajów Azji </a:t>
            </a:r>
            <a:r>
              <a:rPr lang="pl-PL" sz="1800" dirty="0" smtClean="0"/>
              <a:t>Południowo-Wschodniej, </a:t>
            </a:r>
            <a:r>
              <a:rPr lang="pl-PL" sz="1800" dirty="0"/>
              <a:t>aby pracować </a:t>
            </a:r>
            <a:r>
              <a:rPr lang="pl-PL" sz="1800" dirty="0" smtClean="0"/>
              <a:t>społecznie </a:t>
            </a:r>
            <a:r>
              <a:rPr lang="pl-PL" sz="1800" dirty="0"/>
              <a:t>dla wybranej przez szkołę organizacji </a:t>
            </a:r>
            <a:r>
              <a:rPr lang="pl-PL" sz="1800" dirty="0" smtClean="0"/>
              <a:t>charytatywnej, </a:t>
            </a:r>
          </a:p>
          <a:p>
            <a:r>
              <a:rPr lang="pl-PL" sz="1800" dirty="0" smtClean="0"/>
              <a:t>Położony </a:t>
            </a:r>
            <a:r>
              <a:rPr lang="pl-PL" sz="1800" dirty="0"/>
              <a:t>na skraju góry Ma On </a:t>
            </a:r>
            <a:r>
              <a:rPr lang="pl-PL" sz="1800" dirty="0" smtClean="0"/>
              <a:t>Shan w zatoce Tolo w Hongkongu.</a:t>
            </a:r>
            <a:endParaRPr lang="pl-PL" sz="1700" dirty="0" smtClean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61" y="3694985"/>
            <a:ext cx="3950339" cy="208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3067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Wybrane szkoły ukończone przez naszych stypendystów</a:t>
            </a:r>
            <a:br>
              <a:rPr lang="pl-PL" sz="32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UWC Dilijan</a:t>
            </a:r>
            <a:endParaRPr lang="pl-PL" sz="3200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103"/>
          <a:stretch/>
        </p:blipFill>
        <p:spPr>
          <a:xfrm>
            <a:off x="3947442" y="1468192"/>
            <a:ext cx="5652672" cy="2006007"/>
          </a:xfrm>
          <a:prstGeom prst="rect">
            <a:avLst/>
          </a:prstGeom>
        </p:spPr>
      </p:pic>
      <p:sp>
        <p:nvSpPr>
          <p:cNvPr id="7" name="Content Placeholder 9"/>
          <p:cNvSpPr>
            <a:spLocks noGrp="1"/>
          </p:cNvSpPr>
          <p:nvPr>
            <p:ph sz="half" idx="1"/>
          </p:nvPr>
        </p:nvSpPr>
        <p:spPr>
          <a:xfrm>
            <a:off x="838200" y="1653392"/>
            <a:ext cx="2903806" cy="4026195"/>
          </a:xfrm>
        </p:spPr>
        <p:txBody>
          <a:bodyPr>
            <a:normAutofit lnSpcReduction="10000"/>
          </a:bodyPr>
          <a:lstStyle/>
          <a:p>
            <a:r>
              <a:rPr lang="pl-PL" sz="1800" dirty="0" smtClean="0"/>
              <a:t>Założony </a:t>
            </a:r>
            <a:r>
              <a:rPr lang="pl-PL" sz="1800" dirty="0"/>
              <a:t>w </a:t>
            </a:r>
            <a:r>
              <a:rPr lang="pl-PL" sz="1800" dirty="0" smtClean="0"/>
              <a:t>2014r.,</a:t>
            </a:r>
          </a:p>
          <a:p>
            <a:r>
              <a:rPr lang="pl-PL" sz="1800" dirty="0"/>
              <a:t>Górskie położenie zapewnia doskonałe warunki do sportów takich jak narciarstwo, snowboard, wspinaczka czy kolarstwo </a:t>
            </a:r>
            <a:r>
              <a:rPr lang="pl-PL" sz="1800" dirty="0" smtClean="0"/>
              <a:t>górskie,</a:t>
            </a:r>
            <a:endParaRPr lang="pl-PL" sz="1800" dirty="0"/>
          </a:p>
          <a:p>
            <a:pPr fontAlgn="base"/>
            <a:r>
              <a:rPr lang="pl-PL" sz="1800" dirty="0" smtClean="0"/>
              <a:t>Usytuowany </a:t>
            </a:r>
            <a:r>
              <a:rPr lang="pl-PL" sz="1800" dirty="0"/>
              <a:t>pomiędzy Yerevan’em (stolica Armenii) i Tbilisi </a:t>
            </a:r>
            <a:r>
              <a:rPr lang="pl-PL" sz="1800" dirty="0" smtClean="0"/>
              <a:t>(stolica </a:t>
            </a:r>
            <a:r>
              <a:rPr lang="pl-PL" sz="1800" dirty="0"/>
              <a:t>Gruzji) – częściowo na terenie Parku Narodowego </a:t>
            </a:r>
            <a:r>
              <a:rPr lang="pl-PL" sz="1800" dirty="0" smtClean="0"/>
              <a:t>Dilijan,</a:t>
            </a:r>
          </a:p>
          <a:p>
            <a:pPr fontAlgn="base"/>
            <a:r>
              <a:rPr lang="pl-PL" sz="1800" dirty="0" smtClean="0"/>
              <a:t>To </a:t>
            </a:r>
            <a:r>
              <a:rPr lang="pl-PL" sz="1800" dirty="0"/>
              <a:t>pierwszy ośrodek UWC  w tej części świata.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442" y="3429775"/>
            <a:ext cx="4499872" cy="2428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331" y="3429775"/>
            <a:ext cx="3876826" cy="2428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6560" y="1465227"/>
            <a:ext cx="2578600" cy="196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5818" y="2646529"/>
            <a:ext cx="10515600" cy="1788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hangingPunct="0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pl-PL" sz="5400" dirty="0">
                <a:solidFill>
                  <a:srgbClr val="0060A8"/>
                </a:solidFill>
                <a:latin typeface="Bliss" panose="02000506030000020004" pitchFamily="2" charset="0"/>
                <a:ea typeface="Arial Unicode MS" pitchFamily="2"/>
                <a:cs typeface="Arial Unicode MS" pitchFamily="2"/>
              </a:rPr>
              <a:t>SZKOŁY PRYWATNE Z INTERNATEM</a:t>
            </a:r>
          </a:p>
          <a:p>
            <a:pPr marL="0" indent="0" algn="ctr" hangingPunct="0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pl-PL" sz="5400" dirty="0">
                <a:solidFill>
                  <a:srgbClr val="0060A8"/>
                </a:solidFill>
                <a:latin typeface="Bliss" panose="02000506030000020004" pitchFamily="2" charset="0"/>
                <a:ea typeface="Arial Unicode MS" pitchFamily="2"/>
                <a:cs typeface="Arial Unicode MS" pitchFamily="2"/>
              </a:rPr>
              <a:t>W WIELKIEJ BRYTANII I AUSTRII</a:t>
            </a:r>
          </a:p>
        </p:txBody>
      </p:sp>
    </p:spTree>
    <p:extLst>
      <p:ext uri="{BB962C8B-B14F-4D97-AF65-F5344CB8AC3E}">
        <p14:creationId xmlns:p14="http://schemas.microsoft.com/office/powerpoint/2010/main" val="107327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62163"/>
            <a:ext cx="1218723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41668" y="6362163"/>
            <a:ext cx="39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www.uwc.org.pl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5818" y="346386"/>
            <a:ext cx="6814233" cy="1304322"/>
          </a:xfrm>
        </p:spPr>
        <p:txBody>
          <a:bodyPr/>
          <a:lstStyle/>
          <a:p>
            <a:r>
              <a:rPr lang="pl-PL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Czym są szkoły prywatne?</a:t>
            </a:r>
            <a:endParaRPr lang="pl-PL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118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Najlepsze szkoły z internatem </a:t>
            </a:r>
            <a:br>
              <a:rPr lang="pl-PL" sz="1600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600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Wielkiej Brytanii i Austrii</a:t>
            </a:r>
            <a:r>
              <a:rPr lang="pl-PL" sz="16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indent="0">
              <a:buNone/>
            </a:pPr>
            <a:endParaRPr lang="pl-PL" sz="1700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Do tej pory </a:t>
            </a:r>
            <a:r>
              <a:rPr lang="pl-PL" sz="1400" dirty="0">
                <a:latin typeface="Arial" pitchFamily="18"/>
                <a:ea typeface="SimSun" pitchFamily="2"/>
                <a:cs typeface="SimSun" pitchFamily="2"/>
              </a:rPr>
              <a:t>współpracowaliśmy </a:t>
            </a: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z 27 szkołami, a aktualnie są to:</a:t>
            </a:r>
          </a:p>
          <a:p>
            <a:pPr marL="0" indent="0">
              <a:spcBef>
                <a:spcPts val="0"/>
              </a:spcBef>
              <a:buNone/>
            </a:pPr>
            <a:endParaRPr lang="pl-PL" sz="1400" dirty="0" smtClean="0">
              <a:latin typeface="Arial" pitchFamily="18"/>
              <a:ea typeface="SimSun" pitchFamily="2"/>
              <a:cs typeface="SimSun" pitchFamily="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sz="1400" dirty="0">
                <a:latin typeface="Arial" pitchFamily="18"/>
                <a:ea typeface="SimSun" pitchFamily="2"/>
                <a:cs typeface="SimSun" pitchFamily="2"/>
              </a:rPr>
              <a:t>1</a:t>
            </a: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. Chigwell School</a:t>
            </a:r>
            <a:b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</a:b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2. Clifton College</a:t>
            </a:r>
            <a:b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</a:b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3. Danube </a:t>
            </a:r>
            <a:r>
              <a:rPr lang="pl-PL" sz="1400" dirty="0">
                <a:latin typeface="Arial" pitchFamily="18"/>
                <a:ea typeface="SimSun" pitchFamily="2"/>
                <a:cs typeface="SimSun" pitchFamily="2"/>
              </a:rPr>
              <a:t>International School</a:t>
            </a:r>
            <a:br>
              <a:rPr lang="pl-PL" sz="1400" dirty="0">
                <a:latin typeface="Arial" pitchFamily="18"/>
                <a:ea typeface="SimSun" pitchFamily="2"/>
                <a:cs typeface="SimSun" pitchFamily="2"/>
              </a:rPr>
            </a:b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4. Downside </a:t>
            </a:r>
            <a:r>
              <a:rPr lang="pl-PL" sz="1400" dirty="0">
                <a:latin typeface="Arial" pitchFamily="18"/>
                <a:ea typeface="SimSun" pitchFamily="2"/>
                <a:cs typeface="SimSun" pitchFamily="2"/>
              </a:rPr>
              <a:t>School</a:t>
            </a:r>
            <a:br>
              <a:rPr lang="pl-PL" sz="1400" dirty="0">
                <a:latin typeface="Arial" pitchFamily="18"/>
                <a:ea typeface="SimSun" pitchFamily="2"/>
                <a:cs typeface="SimSun" pitchFamily="2"/>
              </a:rPr>
            </a:b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5. Dulwich </a:t>
            </a:r>
            <a:r>
              <a:rPr lang="pl-PL" sz="1400" dirty="0">
                <a:latin typeface="Arial" pitchFamily="18"/>
                <a:ea typeface="SimSun" pitchFamily="2"/>
                <a:cs typeface="SimSun" pitchFamily="2"/>
              </a:rPr>
              <a:t>College</a:t>
            </a:r>
            <a:br>
              <a:rPr lang="pl-PL" sz="1400" dirty="0">
                <a:latin typeface="Arial" pitchFamily="18"/>
                <a:ea typeface="SimSun" pitchFamily="2"/>
                <a:cs typeface="SimSun" pitchFamily="2"/>
              </a:rPr>
            </a:b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6. Fyling </a:t>
            </a:r>
            <a:r>
              <a:rPr lang="pl-PL" sz="1400" dirty="0">
                <a:latin typeface="Arial" pitchFamily="18"/>
                <a:ea typeface="SimSun" pitchFamily="2"/>
                <a:cs typeface="SimSun" pitchFamily="2"/>
              </a:rPr>
              <a:t>Hall School</a:t>
            </a:r>
            <a:br>
              <a:rPr lang="pl-PL" sz="1400" dirty="0">
                <a:latin typeface="Arial" pitchFamily="18"/>
                <a:ea typeface="SimSun" pitchFamily="2"/>
                <a:cs typeface="SimSun" pitchFamily="2"/>
              </a:rPr>
            </a:b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7. Leweston </a:t>
            </a:r>
            <a:r>
              <a:rPr lang="pl-PL" sz="1400" dirty="0">
                <a:latin typeface="Arial" pitchFamily="18"/>
                <a:ea typeface="SimSun" pitchFamily="2"/>
                <a:cs typeface="SimSun" pitchFamily="2"/>
              </a:rPr>
              <a:t>School</a:t>
            </a:r>
            <a:br>
              <a:rPr lang="pl-PL" sz="1400" dirty="0">
                <a:latin typeface="Arial" pitchFamily="18"/>
                <a:ea typeface="SimSun" pitchFamily="2"/>
                <a:cs typeface="SimSun" pitchFamily="2"/>
              </a:rPr>
            </a:b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8. The </a:t>
            </a:r>
            <a:r>
              <a:rPr lang="pl-PL" sz="1400" dirty="0">
                <a:latin typeface="Arial" pitchFamily="18"/>
                <a:ea typeface="SimSun" pitchFamily="2"/>
                <a:cs typeface="SimSun" pitchFamily="2"/>
              </a:rPr>
              <a:t>Royal </a:t>
            </a: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School Wolverhampton</a:t>
            </a:r>
            <a:b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</a:b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9. Stonyhurst </a:t>
            </a:r>
            <a:r>
              <a:rPr lang="pl-PL" sz="1400" dirty="0">
                <a:latin typeface="Arial" pitchFamily="18"/>
                <a:ea typeface="SimSun" pitchFamily="2"/>
                <a:cs typeface="SimSun" pitchFamily="2"/>
              </a:rPr>
              <a:t>College</a:t>
            </a:r>
            <a:br>
              <a:rPr lang="pl-PL" sz="1400" dirty="0">
                <a:latin typeface="Arial" pitchFamily="18"/>
                <a:ea typeface="SimSun" pitchFamily="2"/>
                <a:cs typeface="SimSun" pitchFamily="2"/>
              </a:rPr>
            </a:b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10. Worth </a:t>
            </a:r>
            <a:r>
              <a:rPr lang="pl-PL" sz="1400" dirty="0">
                <a:latin typeface="Arial" pitchFamily="18"/>
                <a:ea typeface="SimSun" pitchFamily="2"/>
                <a:cs typeface="SimSun" pitchFamily="2"/>
              </a:rPr>
              <a:t>School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8214339" y="1825625"/>
            <a:ext cx="341528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oferując szeroką gamę zajeć akademickich i pozakademickich</a:t>
            </a:r>
            <a:r>
              <a:rPr lang="pl-PL" sz="16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pl-PL" sz="16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1400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- Szeroka gama przedmiotów do wyboru: od matematyki, chemii, biologii przez ekonomię, politogię, po antropologię i psychologię,</a:t>
            </a:r>
          </a:p>
          <a:p>
            <a:pPr marL="0" indent="0">
              <a:buNone/>
            </a:pP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- Obowiązkowe cotygodniowe zajęcia sportowe: od hokeja i rugby, przez szermierkę, wspinaczkę, po lacrossa </a:t>
            </a:r>
            <a:b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</a:b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i koszykówkę,</a:t>
            </a:r>
          </a:p>
          <a:p>
            <a:pPr marL="0" indent="0">
              <a:buNone/>
            </a:pP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- Codzienne zajęcia dodatkowe: od Model United Nations i debatowanie, przez kluby przedmiotowe i językowe, po klub pieczenia ciast i kółko filmowe.</a:t>
            </a:r>
            <a:endParaRPr lang="pl-PL" sz="1400" dirty="0">
              <a:latin typeface="Arial" pitchFamily="18"/>
              <a:ea typeface="SimSun" pitchFamily="2"/>
              <a:cs typeface="SimSun" pitchFamily="2"/>
            </a:endParaRPr>
          </a:p>
          <a:p>
            <a:pPr marL="0" indent="0">
              <a:buNone/>
            </a:pPr>
            <a:endParaRPr lang="pl-PL" sz="2000" dirty="0" smtClean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97251" y="1822450"/>
            <a:ext cx="3597498" cy="4184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 sz="1600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które stawiają na rozwój osobisty i indywidualne podejście</a:t>
            </a:r>
            <a:r>
              <a:rPr lang="pl-PL" sz="1600" dirty="0" smtClean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pl-PL" sz="1600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pl-PL" sz="1700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Zajęcia </a:t>
            </a:r>
            <a:r>
              <a:rPr lang="pl-PL" sz="1400" dirty="0">
                <a:latin typeface="Arial" pitchFamily="18"/>
                <a:ea typeface="SimSun" pitchFamily="2"/>
                <a:cs typeface="SimSun" pitchFamily="2"/>
              </a:rPr>
              <a:t>w małych </a:t>
            </a: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grupach: </a:t>
            </a:r>
            <a:r>
              <a:rPr lang="pl-PL" sz="1400" dirty="0">
                <a:latin typeface="Arial" pitchFamily="18"/>
                <a:ea typeface="SimSun" pitchFamily="2"/>
                <a:cs typeface="SimSun" pitchFamily="2"/>
              </a:rPr>
              <a:t>od 3 do 15 </a:t>
            </a: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osób, </a:t>
            </a:r>
            <a:endParaRPr lang="pl-PL" sz="1400" dirty="0">
              <a:latin typeface="Arial" pitchFamily="18"/>
              <a:ea typeface="SimSun" pitchFamily="2"/>
              <a:cs typeface="SimSun" pitchFamily="2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Opieka duchowa i zdrowotna,</a:t>
            </a:r>
            <a:endParaRPr lang="pl-PL" sz="1400" dirty="0">
              <a:latin typeface="Arial" pitchFamily="18"/>
              <a:ea typeface="SimSun" pitchFamily="2"/>
              <a:cs typeface="SimSun" pitchFamily="2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Codzienne </a:t>
            </a:r>
            <a:r>
              <a:rPr lang="pl-PL" sz="1400" dirty="0">
                <a:latin typeface="Arial" pitchFamily="18"/>
                <a:ea typeface="SimSun" pitchFamily="2"/>
                <a:cs typeface="SimSun" pitchFamily="2"/>
              </a:rPr>
              <a:t>spotkania z </a:t>
            </a: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wychowawcą,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Wiele wycieczek krajoznawczych,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Regularne weekendowe wyjazdy,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Duży wybór obowiązkowych zajęć sportowych,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Arial" pitchFamily="18"/>
                <a:ea typeface="SimSun" pitchFamily="2"/>
                <a:cs typeface="SimSun" pitchFamily="2"/>
              </a:rPr>
              <a:t>Program IB lub A-level.</a:t>
            </a:r>
            <a:endParaRPr lang="pl-PL" sz="1400" dirty="0">
              <a:latin typeface="Arial" pitchFamily="18"/>
              <a:ea typeface="SimSun" pitchFamily="2"/>
              <a:cs typeface="SimSun" pitchFamily="2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pl-PL" sz="1700" dirty="0" smtClean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pl-PL" sz="1700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35818" y="2356831"/>
            <a:ext cx="3089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261562" y="2356831"/>
            <a:ext cx="3089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56089" y="2356831"/>
            <a:ext cx="34386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85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21241</TotalTime>
  <Words>747</Words>
  <Application>Microsoft Office PowerPoint</Application>
  <PresentationFormat>Niestandardowy</PresentationFormat>
  <Paragraphs>161</Paragraphs>
  <Slides>17</Slides>
  <Notes>13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Office Theme</vt:lpstr>
      <vt:lpstr>Ucz się tam, gdzie uczy się świat!</vt:lpstr>
      <vt:lpstr>Prezentacja programu PowerPoint</vt:lpstr>
      <vt:lpstr>Czym jest ruch United World Colleges?</vt:lpstr>
      <vt:lpstr>Prezentacja programu PowerPoint</vt:lpstr>
      <vt:lpstr>Wybrane szkoły ukończone przez naszych stypendystów Atlantic College</vt:lpstr>
      <vt:lpstr>Wybrane szkoły ukończone przez naszych stypendystów Li Po Chun College </vt:lpstr>
      <vt:lpstr>Wybrane szkoły ukończone przez naszych stypendystów UWC Dilijan</vt:lpstr>
      <vt:lpstr>Prezentacja programu PowerPoint</vt:lpstr>
      <vt:lpstr>Czym są szkoły prywatne?</vt:lpstr>
      <vt:lpstr>Prezentacja programu PowerPoint</vt:lpstr>
      <vt:lpstr>Wybrane szkoły ukończone przez naszych stypendystów Downside School</vt:lpstr>
      <vt:lpstr>Wybrane szkoły ukończone przez naszych stypendystów Chigwell School</vt:lpstr>
      <vt:lpstr>Wybrane szkoły ukończone przez naszych stypendystów Worth School</vt:lpstr>
      <vt:lpstr>Rekrutacja</vt:lpstr>
      <vt:lpstr>Towarzystwo Szkół Zjednoczonego Świata</vt:lpstr>
      <vt:lpstr>Nasi absolwenci</vt:lpstr>
      <vt:lpstr>Kontakt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Dominika Kampa</dc:creator>
  <cp:lastModifiedBy>Joanna Raźniewska</cp:lastModifiedBy>
  <cp:revision>74</cp:revision>
  <dcterms:created xsi:type="dcterms:W3CDTF">2015-09-16T11:17:05Z</dcterms:created>
  <dcterms:modified xsi:type="dcterms:W3CDTF">2015-11-09T11:14:05Z</dcterms:modified>
</cp:coreProperties>
</file>